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61" r:id="rId3"/>
    <p:sldId id="290" r:id="rId4"/>
    <p:sldId id="301" r:id="rId5"/>
    <p:sldId id="289" r:id="rId6"/>
    <p:sldId id="291" r:id="rId7"/>
    <p:sldId id="292" r:id="rId8"/>
    <p:sldId id="293" r:id="rId9"/>
    <p:sldId id="294" r:id="rId10"/>
    <p:sldId id="295" r:id="rId11"/>
    <p:sldId id="296" r:id="rId12"/>
    <p:sldId id="303" r:id="rId13"/>
    <p:sldId id="302" r:id="rId14"/>
    <p:sldId id="297" r:id="rId15"/>
    <p:sldId id="298" r:id="rId16"/>
    <p:sldId id="304" r:id="rId17"/>
    <p:sldId id="299" r:id="rId18"/>
    <p:sldId id="305" r:id="rId19"/>
    <p:sldId id="306" r:id="rId20"/>
    <p:sldId id="267" r:id="rId21"/>
  </p:sldIdLst>
  <p:sldSz cx="9144000" cy="5143500" type="screen16x9"/>
  <p:notesSz cx="6858000" cy="9144000"/>
  <p:embeddedFontLst>
    <p:embeddedFont>
      <p:font typeface="微软雅黑 Light" panose="020B0502040204020203" pitchFamily="34" charset="-122"/>
      <p:regular r:id="rId23"/>
    </p:embeddedFont>
    <p:embeddedFont>
      <p:font typeface="Anaheim" panose="02010600030101010101" charset="0"/>
      <p:regular r:id="rId24"/>
    </p:embeddedFon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Cooper Black" panose="0208090404030B020404" pitchFamily="18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  <p:embeddedFont>
      <p:font typeface="Syne" panose="02010600030101010101" charset="0"/>
      <p:regular r:id="rId38"/>
      <p:bold r:id="rId39"/>
    </p:embeddedFont>
    <p:embeddedFont>
      <p:font typeface="黑体" panose="02010609060101010101" pitchFamily="49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F48"/>
    <a:srgbClr val="1F913A"/>
    <a:srgbClr val="FEAD00"/>
    <a:srgbClr val="F27D3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6FBAC-92EB-4E8F-BB13-5176D7029258}">
  <a:tblStyle styleId="{63B6FBAC-92EB-4E8F-BB13-5176D7029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30" autoAdjust="0"/>
  </p:normalViewPr>
  <p:slideViewPr>
    <p:cSldViewPr snapToGrid="0">
      <p:cViewPr varScale="1">
        <p:scale>
          <a:sx n="104" d="100"/>
          <a:sy n="104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884407a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884407a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884407a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884407a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2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5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4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1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21" name="Google Shape;21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24" name="Google Shape;24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225" name="Google Shape;225;p18"/>
            <p:cNvGrpSpPr/>
            <p:nvPr/>
          </p:nvGrpSpPr>
          <p:grpSpPr>
            <a:xfrm rot="-1800044">
              <a:off x="-741886" y="-324789"/>
              <a:ext cx="1789507" cy="1728562"/>
              <a:chOff x="7777000" y="-567252"/>
              <a:chExt cx="1789547" cy="1728600"/>
            </a:xfrm>
          </p:grpSpPr>
          <p:sp>
            <p:nvSpPr>
              <p:cNvPr id="226" name="Google Shape;226;p1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2" name="Google Shape;232;p18"/>
            <p:cNvGrpSpPr/>
            <p:nvPr/>
          </p:nvGrpSpPr>
          <p:grpSpPr>
            <a:xfrm rot="8999956">
              <a:off x="7981072" y="3833834"/>
              <a:ext cx="1728562" cy="1789510"/>
              <a:chOff x="-433476" y="-754650"/>
              <a:chExt cx="1728600" cy="1789549"/>
            </a:xfrm>
          </p:grpSpPr>
          <p:sp>
            <p:nvSpPr>
              <p:cNvPr id="233" name="Google Shape;233;p1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25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279" name="Google Shape;279;p2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82" name="Google Shape;282;p21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4" name="Google Shape;284;p2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5" name="Google Shape;285;p2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286" name="Google Shape;286;p21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name="adj1" fmla="val 20606760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87" name="Google Shape;287;p21"/>
            <p:cNvGrpSpPr/>
            <p:nvPr/>
          </p:nvGrpSpPr>
          <p:grpSpPr>
            <a:xfrm rot="7200044">
              <a:off x="7720263" y="3988947"/>
              <a:ext cx="1728562" cy="1789510"/>
              <a:chOff x="-433476" y="-754650"/>
              <a:chExt cx="1728600" cy="1789549"/>
            </a:xfrm>
          </p:grpSpPr>
          <p:sp>
            <p:nvSpPr>
              <p:cNvPr id="288" name="Google Shape;288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2262875" y="717850"/>
            <a:ext cx="4618200" cy="9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1"/>
          </p:nvPr>
        </p:nvSpPr>
        <p:spPr>
          <a:xfrm>
            <a:off x="2262826" y="1598974"/>
            <a:ext cx="4618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-599551" y="-981734"/>
            <a:ext cx="10520569" cy="6804543"/>
            <a:chOff x="-599551" y="-981734"/>
            <a:chExt cx="10520569" cy="6804543"/>
          </a:xfrm>
        </p:grpSpPr>
        <p:grpSp>
          <p:nvGrpSpPr>
            <p:cNvPr id="295" name="Google Shape;295;p22"/>
            <p:cNvGrpSpPr/>
            <p:nvPr/>
          </p:nvGrpSpPr>
          <p:grpSpPr>
            <a:xfrm>
              <a:off x="2559175" y="190350"/>
              <a:ext cx="6393575" cy="2921850"/>
              <a:chOff x="2559175" y="190350"/>
              <a:chExt cx="6393575" cy="2921850"/>
            </a:xfrm>
          </p:grpSpPr>
          <p:grpSp>
            <p:nvGrpSpPr>
              <p:cNvPr id="296" name="Google Shape;296;p22"/>
              <p:cNvGrpSpPr/>
              <p:nvPr/>
            </p:nvGrpSpPr>
            <p:grpSpPr>
              <a:xfrm rot="-5400000">
                <a:off x="8587350" y="2746800"/>
                <a:ext cx="593700" cy="137100"/>
                <a:chOff x="8290500" y="4746600"/>
                <a:chExt cx="593700" cy="137100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00" name="Google Shape;300;p22"/>
              <p:cNvGrpSpPr/>
              <p:nvPr/>
            </p:nvGrpSpPr>
            <p:grpSpPr>
              <a:xfrm rot="5400000">
                <a:off x="2786875" y="-37350"/>
                <a:ext cx="138900" cy="594300"/>
                <a:chOff x="259800" y="2501375"/>
                <a:chExt cx="138900" cy="594300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3" name="Google Shape;303;p22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04" name="Google Shape;304;p22"/>
            <p:cNvGrpSpPr/>
            <p:nvPr/>
          </p:nvGrpSpPr>
          <p:grpSpPr>
            <a:xfrm>
              <a:off x="-599551" y="-981734"/>
              <a:ext cx="10520569" cy="6804543"/>
              <a:chOff x="-599551" y="-981734"/>
              <a:chExt cx="10520569" cy="6804543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 rot="-6299960">
                <a:off x="-375881" y="3861665"/>
                <a:ext cx="1728548" cy="1789496"/>
                <a:chOff x="-433476" y="-754650"/>
                <a:chExt cx="1728600" cy="1789549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 rot="-2700000">
                <a:off x="7782413" y="-602185"/>
                <a:ext cx="1789529" cy="1728583"/>
                <a:chOff x="7777000" y="-567252"/>
                <a:chExt cx="1789547" cy="1728600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name="adj1" fmla="val 16200000"/>
                    <a:gd name="adj2" fmla="val 1500754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  <p:sp>
        <p:nvSpPr>
          <p:cNvPr id="311" name="Google Shape;311;p22"/>
          <p:cNvSpPr txBox="1"/>
          <p:nvPr/>
        </p:nvSpPr>
        <p:spPr>
          <a:xfrm>
            <a:off x="1837150" y="3355150"/>
            <a:ext cx="5469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content by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Swetha Tandri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315" name="Google Shape;315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16" name="Google Shape;316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17" name="Google Shape;317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0" name="Google Shape;320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24" name="Google Shape;324;p23"/>
            <p:cNvGrpSpPr/>
            <p:nvPr/>
          </p:nvGrpSpPr>
          <p:grpSpPr>
            <a:xfrm>
              <a:off x="-604491" y="-496839"/>
              <a:ext cx="10396060" cy="6576412"/>
              <a:chOff x="-604491" y="-496839"/>
              <a:chExt cx="10396060" cy="6576412"/>
            </a:xfrm>
          </p:grpSpPr>
          <p:sp>
            <p:nvSpPr>
              <p:cNvPr id="325" name="Google Shape;325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name="adj1" fmla="val 20606760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26" name="Google Shape;326;p23"/>
              <p:cNvGrpSpPr/>
              <p:nvPr/>
            </p:nvGrpSpPr>
            <p:grpSpPr>
              <a:xfrm rot="7200044">
                <a:off x="7720263" y="3988947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27" name="Google Shape;327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1" name="Google Shape;331;p24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332" name="Google Shape;332;p24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333" name="Google Shape;333;p24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6" name="Google Shape;336;p24"/>
            <p:cNvGrpSpPr/>
            <p:nvPr/>
          </p:nvGrpSpPr>
          <p:grpSpPr>
            <a:xfrm>
              <a:off x="-1054156" y="-656378"/>
              <a:ext cx="11095380" cy="6591992"/>
              <a:chOff x="-1054156" y="-656378"/>
              <a:chExt cx="11095380" cy="6591992"/>
            </a:xfrm>
          </p:grpSpPr>
          <p:grpSp>
            <p:nvGrpSpPr>
              <p:cNvPr id="337" name="Google Shape;337;p24"/>
              <p:cNvGrpSpPr/>
              <p:nvPr/>
            </p:nvGrpSpPr>
            <p:grpSpPr>
              <a:xfrm rot="-1800044">
                <a:off x="-741886" y="-324789"/>
                <a:ext cx="1789507" cy="1728562"/>
                <a:chOff x="7777000" y="-567252"/>
                <a:chExt cx="1789547" cy="1728600"/>
              </a:xfrm>
            </p:grpSpPr>
            <p:sp>
              <p:nvSpPr>
                <p:cNvPr id="338" name="Google Shape;338;p24"/>
                <p:cNvSpPr/>
                <p:nvPr/>
              </p:nvSpPr>
              <p:spPr>
                <a:xfrm rot="-5399403">
                  <a:off x="7838247" y="-566802"/>
                  <a:ext cx="1728600" cy="1727700"/>
                </a:xfrm>
                <a:prstGeom prst="arc">
                  <a:avLst>
                    <a:gd name="adj1" fmla="val 16200000"/>
                    <a:gd name="adj2" fmla="val 1500754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39" name="Google Shape;339;p24"/>
                <p:cNvSpPr/>
                <p:nvPr/>
              </p:nvSpPr>
              <p:spPr>
                <a:xfrm>
                  <a:off x="7777000" y="227601"/>
                  <a:ext cx="138900" cy="138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40" name="Google Shape;340;p24"/>
              <p:cNvGrpSpPr/>
              <p:nvPr/>
            </p:nvGrpSpPr>
            <p:grpSpPr>
              <a:xfrm rot="8999956">
                <a:off x="7981072" y="3833834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41" name="Google Shape;341;p24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42" name="Google Shape;342;p24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38" name="Google Shape;38;p3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41" name="Google Shape;41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049950" y="-1134178"/>
            <a:ext cx="9195591" cy="7500330"/>
            <a:chOff x="1049950" y="-1134178"/>
            <a:chExt cx="9195591" cy="7500330"/>
          </a:xfrm>
        </p:grpSpPr>
        <p:grpSp>
          <p:nvGrpSpPr>
            <p:cNvPr id="53" name="Google Shape;53;p5"/>
            <p:cNvGrpSpPr/>
            <p:nvPr/>
          </p:nvGrpSpPr>
          <p:grpSpPr>
            <a:xfrm rot="-1800044">
              <a:off x="8143764" y="-802589"/>
              <a:ext cx="1789507" cy="1728562"/>
              <a:chOff x="7777000" y="-567252"/>
              <a:chExt cx="1789547" cy="1728600"/>
            </a:xfrm>
          </p:grpSpPr>
          <p:sp>
            <p:nvSpPr>
              <p:cNvPr id="54" name="Google Shape;54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8999956">
              <a:off x="5099414" y="4264372"/>
              <a:ext cx="1728562" cy="1789510"/>
              <a:chOff x="-433476" y="-754650"/>
              <a:chExt cx="1728600" cy="1789549"/>
            </a:xfrm>
          </p:grpSpPr>
          <p:sp>
            <p:nvSpPr>
              <p:cNvPr id="61" name="Google Shape;61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6903525" y="-981734"/>
            <a:ext cx="3017493" cy="5933984"/>
            <a:chOff x="6903525" y="-981734"/>
            <a:chExt cx="3017493" cy="5933984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-2700000">
              <a:off x="7782413" y="-602185"/>
              <a:ext cx="1789529" cy="1728583"/>
              <a:chOff x="7777000" y="-567252"/>
              <a:chExt cx="1789547" cy="1728600"/>
            </a:xfrm>
          </p:grpSpPr>
          <p:sp>
            <p:nvSpPr>
              <p:cNvPr id="78" name="Google Shape;78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98" name="Google Shape;98;p8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99" name="Google Shape;99;p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06" name="Google Shape;106;p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131" name="Google Shape;131;p11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132" name="Google Shape;132;p1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39" name="Google Shape;139;p1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1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1453775"/>
            <a:ext cx="68595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1185444" y="-1026851"/>
            <a:ext cx="11323837" cy="6235522"/>
            <a:chOff x="-1185444" y="-1026851"/>
            <a:chExt cx="11323837" cy="6235522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1185444" y="2557150"/>
              <a:ext cx="10139094" cy="2651521"/>
              <a:chOff x="-1185444" y="2557150"/>
              <a:chExt cx="10139094" cy="2651521"/>
            </a:xfrm>
          </p:grpSpPr>
          <p:grpSp>
            <p:nvGrpSpPr>
              <p:cNvPr id="150" name="Google Shape;150;p13"/>
              <p:cNvGrpSpPr/>
              <p:nvPr/>
            </p:nvGrpSpPr>
            <p:grpSpPr>
              <a:xfrm>
                <a:off x="8814750" y="2557150"/>
                <a:ext cx="138900" cy="594300"/>
                <a:chOff x="259800" y="2501375"/>
                <a:chExt cx="138900" cy="594300"/>
              </a:xfrm>
            </p:grpSpPr>
            <p:sp>
              <p:nvSpPr>
                <p:cNvPr id="151" name="Google Shape;151;p1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2" name="Google Shape;152;p1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3" name="Google Shape;153;p1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sp>
            <p:nvSpPr>
              <p:cNvPr id="154" name="Google Shape;154;p13"/>
              <p:cNvSpPr/>
              <p:nvPr/>
            </p:nvSpPr>
            <p:spPr>
              <a:xfrm rot="10530084">
                <a:off x="-1120457" y="3415918"/>
                <a:ext cx="1728826" cy="1727606"/>
              </a:xfrm>
              <a:prstGeom prst="arc">
                <a:avLst>
                  <a:gd name="adj1" fmla="val 14305241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155" name="Google Shape;155;p13"/>
              <p:cNvGrpSpPr/>
              <p:nvPr/>
            </p:nvGrpSpPr>
            <p:grpSpPr>
              <a:xfrm>
                <a:off x="3790575" y="4815150"/>
                <a:ext cx="593700" cy="137100"/>
                <a:chOff x="8290500" y="4746600"/>
                <a:chExt cx="593700" cy="137100"/>
              </a:xfrm>
            </p:grpSpPr>
            <p:sp>
              <p:nvSpPr>
                <p:cNvPr id="156" name="Google Shape;156;p1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7" name="Google Shape;157;p1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58" name="Google Shape;158;p1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159" name="Google Shape;159;p13"/>
            <p:cNvGrpSpPr/>
            <p:nvPr/>
          </p:nvGrpSpPr>
          <p:grpSpPr>
            <a:xfrm>
              <a:off x="7991894" y="-1026851"/>
              <a:ext cx="2146500" cy="2146200"/>
              <a:chOff x="7991894" y="-1026851"/>
              <a:chExt cx="2146500" cy="2146200"/>
            </a:xfrm>
          </p:grpSpPr>
          <p:sp>
            <p:nvSpPr>
              <p:cNvPr id="160" name="Google Shape;160;p13"/>
              <p:cNvSpPr/>
              <p:nvPr/>
            </p:nvSpPr>
            <p:spPr>
              <a:xfrm rot="-9814103">
                <a:off x="8200792" y="-817586"/>
                <a:ext cx="1728704" cy="1727671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 rot="7425">
                <a:off x="8817004" y="814077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7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ctrTitle"/>
          </p:nvPr>
        </p:nvSpPr>
        <p:spPr>
          <a:xfrm>
            <a:off x="3639836" y="1066506"/>
            <a:ext cx="5002807" cy="1495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>
                <a:latin typeface="黑体" panose="02010609060101010101" pitchFamily="49" charset="-122"/>
                <a:ea typeface="黑体" panose="02010609060101010101" pitchFamily="49" charset="-122"/>
              </a:rPr>
              <a:t>基于机器学习的</a:t>
            </a:r>
            <a:br>
              <a:rPr lang="en-US" altLang="zh-CN" sz="4400" b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400" b="0">
                <a:latin typeface="黑体" panose="02010609060101010101" pitchFamily="49" charset="-122"/>
                <a:ea typeface="黑体" panose="02010609060101010101" pitchFamily="49" charset="-122"/>
              </a:rPr>
              <a:t>文本聚类实验</a:t>
            </a:r>
            <a:endParaRPr sz="44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3696107" y="3844335"/>
            <a:ext cx="1728600" cy="1727400"/>
          </a:xfrm>
          <a:prstGeom prst="arc">
            <a:avLst>
              <a:gd name="adj1" fmla="val 20606760"/>
              <a:gd name="adj2" fmla="val 123349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5308993" y="4446601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32CBF9-0374-D3DC-FA7C-F04D37EE71B0}"/>
              </a:ext>
            </a:extLst>
          </p:cNvPr>
          <p:cNvGrpSpPr/>
          <p:nvPr/>
        </p:nvGrpSpPr>
        <p:grpSpPr>
          <a:xfrm>
            <a:off x="649384" y="903379"/>
            <a:ext cx="3046723" cy="3305989"/>
            <a:chOff x="1420676" y="1653585"/>
            <a:chExt cx="2677083" cy="29048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FBFB2B-7DDC-5F25-050F-46B5943C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676" y="1653585"/>
              <a:ext cx="2677083" cy="267708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4A65F63-7D8F-9851-C75A-FF46F2AC163D}"/>
                </a:ext>
              </a:extLst>
            </p:cNvPr>
            <p:cNvSpPr txBox="1"/>
            <p:nvPr/>
          </p:nvSpPr>
          <p:spPr>
            <a:xfrm>
              <a:off x="1598960" y="4315087"/>
              <a:ext cx="2308485" cy="24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/>
                <a:t>Powered by DALL-E, OpenAI</a:t>
              </a:r>
              <a:endParaRPr lang="zh-CN" altLang="en-US" sz="12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73A75D4-4B73-9D1B-A061-4DBC89219E3C}"/>
              </a:ext>
            </a:extLst>
          </p:cNvPr>
          <p:cNvSpPr txBox="1"/>
          <p:nvPr/>
        </p:nvSpPr>
        <p:spPr>
          <a:xfrm>
            <a:off x="4936526" y="3216259"/>
            <a:ext cx="3046723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34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组：牛昱琛、王政尧、刘依扬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2580724-C9AA-2195-D5D6-FC3FDA86DD10}"/>
              </a:ext>
            </a:extLst>
          </p:cNvPr>
          <p:cNvSpPr txBox="1">
            <a:spLocks/>
          </p:cNvSpPr>
          <p:nvPr/>
        </p:nvSpPr>
        <p:spPr>
          <a:xfrm>
            <a:off x="442185" y="3064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>
                <a:latin typeface="+mj-lt"/>
              </a:rPr>
              <a:t>Result</a:t>
            </a:r>
            <a:endParaRPr lang="en-US" altLang="zh-CN" sz="2400">
              <a:solidFill>
                <a:srgbClr val="242424"/>
              </a:solidFill>
              <a:latin typeface="+mj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3CB419B-B207-3D5C-4391-76E9EDB7A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49315"/>
              </p:ext>
            </p:extLst>
          </p:nvPr>
        </p:nvGraphicFramePr>
        <p:xfrm>
          <a:off x="1262421" y="1120483"/>
          <a:ext cx="6213426" cy="2585799"/>
        </p:xfrm>
        <a:graphic>
          <a:graphicData uri="http://schemas.openxmlformats.org/drawingml/2006/table">
            <a:tbl>
              <a:tblPr firstRow="1" firstCol="1" bandRow="1">
                <a:tableStyleId>{63B6FBAC-92EB-4E8F-BB13-5176D7029258}</a:tableStyleId>
              </a:tblPr>
              <a:tblGrid>
                <a:gridCol w="1226124">
                  <a:extLst>
                    <a:ext uri="{9D8B030D-6E8A-4147-A177-3AD203B41FA5}">
                      <a16:colId xmlns:a16="http://schemas.microsoft.com/office/drawing/2014/main" val="1993060190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2752055302"/>
                    </a:ext>
                  </a:extLst>
                </a:gridCol>
                <a:gridCol w="939931">
                  <a:extLst>
                    <a:ext uri="{9D8B030D-6E8A-4147-A177-3AD203B41FA5}">
                      <a16:colId xmlns:a16="http://schemas.microsoft.com/office/drawing/2014/main" val="3142551841"/>
                    </a:ext>
                  </a:extLst>
                </a:gridCol>
                <a:gridCol w="939931">
                  <a:extLst>
                    <a:ext uri="{9D8B030D-6E8A-4147-A177-3AD203B41FA5}">
                      <a16:colId xmlns:a16="http://schemas.microsoft.com/office/drawing/2014/main" val="2395236448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2873089064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3973955113"/>
                    </a:ext>
                  </a:extLst>
                </a:gridCol>
              </a:tblGrid>
              <a:tr h="28731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NMI↑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FMI↑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DB↓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025911"/>
                  </a:ext>
                </a:extLst>
              </a:tr>
              <a:tr h="287311"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K-means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9.333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776774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GloVe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9316549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Doc2Vec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3709401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0.854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3.178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1094792"/>
                  </a:ext>
                </a:extLst>
              </a:tr>
              <a:tr h="287311"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9.408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9808157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GloVe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3.744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421213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Doc2Vec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0.562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5417310"/>
                  </a:ext>
                </a:extLst>
              </a:tr>
              <a:tr h="287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0.826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321299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8154375-8E10-0FA3-5955-2B383CF4CB0A}"/>
              </a:ext>
            </a:extLst>
          </p:cNvPr>
          <p:cNvSpPr txBox="1"/>
          <p:nvPr/>
        </p:nvSpPr>
        <p:spPr>
          <a:xfrm>
            <a:off x="1193712" y="3828057"/>
            <a:ext cx="6463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In the table above, the values highlighted with </a:t>
            </a:r>
            <a:r>
              <a:rPr lang="en-US" altLang="zh-CN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US" altLang="zh-CN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represent the top-performing method for each metric, while values underlined indicate the second-best performance.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9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66A676-81FE-5EA4-224E-11C00E35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60" y="749965"/>
            <a:ext cx="3240000" cy="202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9EE388-054D-7F38-5505-884379BE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25" y="743433"/>
            <a:ext cx="3240000" cy="202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A19C17-B11C-7150-7C80-1F71D371C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60" y="2771699"/>
            <a:ext cx="3240000" cy="202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96777B-9F30-D1B5-C3CC-C4A06B5AC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25" y="2771699"/>
            <a:ext cx="3240000" cy="2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3587325-9056-19DC-4201-631DC02B9D8D}"/>
              </a:ext>
            </a:extLst>
          </p:cNvPr>
          <p:cNvSpPr txBox="1">
            <a:spLocks/>
          </p:cNvSpPr>
          <p:nvPr/>
        </p:nvSpPr>
        <p:spPr>
          <a:xfrm>
            <a:off x="442185" y="3064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>
                <a:latin typeface="+mj-lt"/>
              </a:rPr>
              <a:t>Result</a:t>
            </a:r>
            <a:endParaRPr lang="en-US" altLang="zh-CN" sz="2400">
              <a:solidFill>
                <a:srgbClr val="24242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650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6B99C5-2403-BAA0-37E7-EDC025F5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984" y="1057141"/>
            <a:ext cx="3530294" cy="353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3FE15C-CAA2-0CCB-F2E3-EBA8DA7707A2}"/>
              </a:ext>
            </a:extLst>
          </p:cNvPr>
          <p:cNvSpPr txBox="1"/>
          <p:nvPr/>
        </p:nvSpPr>
        <p:spPr>
          <a:xfrm>
            <a:off x="2948902" y="587514"/>
            <a:ext cx="2952457" cy="32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>
                <a:effectLst/>
                <a:latin typeface="Cooper Black" panose="0208090404030B020404" pitchFamily="18" charset="0"/>
                <a:cs typeface="Times New Roman" panose="02020603050405020304" pitchFamily="18" charset="0"/>
              </a:rPr>
              <a:t>Transformer Win !!!</a:t>
            </a:r>
            <a:endParaRPr lang="zh-CN" altLang="zh-CN" sz="2000">
              <a:effectLst/>
              <a:latin typeface="Cooper Black" panose="0208090404030B0204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9AE92E-F4AE-BE62-9FBE-E05C3B542F31}"/>
              </a:ext>
            </a:extLst>
          </p:cNvPr>
          <p:cNvSpPr txBox="1"/>
          <p:nvPr/>
        </p:nvSpPr>
        <p:spPr>
          <a:xfrm>
            <a:off x="6247245" y="4560068"/>
            <a:ext cx="2627231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Powered by DALL-E, OpenAI</a:t>
            </a:r>
            <a:endParaRPr lang="zh-CN" altLang="en-US" sz="12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2296CC0-C899-F5F0-0F88-441583B81F24}"/>
              </a:ext>
            </a:extLst>
          </p:cNvPr>
          <p:cNvSpPr txBox="1">
            <a:spLocks/>
          </p:cNvSpPr>
          <p:nvPr/>
        </p:nvSpPr>
        <p:spPr>
          <a:xfrm>
            <a:off x="449219" y="306433"/>
            <a:ext cx="1787544" cy="57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>
                <a:latin typeface="+mj-lt"/>
              </a:rPr>
              <a:t>Result</a:t>
            </a:r>
            <a:endParaRPr lang="en-US" altLang="zh-CN" sz="2400">
              <a:solidFill>
                <a:srgbClr val="24242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24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800" b="0">
                <a:latin typeface="+mj-lt"/>
              </a:rPr>
              <a:t>Clustering algorithm</a:t>
            </a:r>
            <a:endParaRPr lang="en-US" altLang="zh-CN" sz="28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36AF1-62DF-F255-72D1-6AEE739A3863}"/>
              </a:ext>
            </a:extLst>
          </p:cNvPr>
          <p:cNvSpPr txBox="1"/>
          <p:nvPr/>
        </p:nvSpPr>
        <p:spPr>
          <a:xfrm>
            <a:off x="720000" y="1213227"/>
            <a:ext cx="7703999" cy="2891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/>
              <a:t>    在本实验中，我们采用了两种聚类方法：K-Means聚类和层次聚类（Hierarchical Clustering）。以下是对这两种算法的简要介绍：</a:t>
            </a:r>
          </a:p>
          <a:p>
            <a:pPr marL="285750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K-Means：K-Means是一种广泛使用的聚类算法，它旨在将数据划分为预先指定数量的聚类。算法过程如下：首先随机选取k个数据点作为初始的聚类中心，然后按照数据点到这些聚类中心的距离，将数据点分配到最近的聚类中心所在的聚类。之后，重新计算每个聚类的中心，并重复这个过程，直至聚类中心不再显著变化。</a:t>
            </a:r>
          </a:p>
          <a:p>
            <a:pPr marL="285750" indent="-2857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层次聚类：层次聚类是一种构建聚类层次的方法。在这种方法中，每个数据点最初被视为一个单独的聚类，然后算法逐渐合并这些聚类，直到达到指定的聚类数量。我们在实验中使用的是Agglomerative（自底向上）的方法，其中每次合并都是选择距离最近的两个聚类。我们选择了“Ward”链接方法，它最小化了合并聚类时的总方差。这种方法对于识别球状聚类特别有效。</a:t>
            </a:r>
          </a:p>
        </p:txBody>
      </p:sp>
    </p:spTree>
    <p:extLst>
      <p:ext uri="{BB962C8B-B14F-4D97-AF65-F5344CB8AC3E}">
        <p14:creationId xmlns:p14="http://schemas.microsoft.com/office/powerpoint/2010/main" val="120523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Clustering –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确定聚类个数</a:t>
            </a:r>
            <a:endParaRPr lang="en-US" altLang="zh-CN" sz="24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FB96EE-B196-39F0-078B-BF861BC59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1"/>
          <a:stretch/>
        </p:blipFill>
        <p:spPr>
          <a:xfrm>
            <a:off x="1569808" y="972142"/>
            <a:ext cx="5734023" cy="3778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85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7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C122D7-C454-1913-612C-CDE4FD54B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257865"/>
            <a:ext cx="3960000" cy="24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8282BC-1495-C0DC-51BB-B8E9C8AA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57865"/>
            <a:ext cx="3960000" cy="24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2701E9-D6C2-E01A-7AE4-9C02A1229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95401"/>
              </p:ext>
            </p:extLst>
          </p:nvPr>
        </p:nvGraphicFramePr>
        <p:xfrm>
          <a:off x="2838280" y="974775"/>
          <a:ext cx="3107440" cy="1040952"/>
        </p:xfrm>
        <a:graphic>
          <a:graphicData uri="http://schemas.openxmlformats.org/drawingml/2006/table">
            <a:tbl>
              <a:tblPr firstRow="1" firstCol="1" bandRow="1">
                <a:tableStyleId>{63B6FBAC-92EB-4E8F-BB13-5176D7029258}</a:tableStyleId>
              </a:tblPr>
              <a:tblGrid>
                <a:gridCol w="1226124">
                  <a:extLst>
                    <a:ext uri="{9D8B030D-6E8A-4147-A177-3AD203B41FA5}">
                      <a16:colId xmlns:a16="http://schemas.microsoft.com/office/drawing/2014/main" val="1993060190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2873089064"/>
                    </a:ext>
                  </a:extLst>
                </a:gridCol>
                <a:gridCol w="940658">
                  <a:extLst>
                    <a:ext uri="{9D8B030D-6E8A-4147-A177-3AD203B41FA5}">
                      <a16:colId xmlns:a16="http://schemas.microsoft.com/office/drawing/2014/main" val="3973955113"/>
                    </a:ext>
                  </a:extLst>
                </a:gridCol>
              </a:tblGrid>
              <a:tr h="34698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DB↓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025911"/>
                  </a:ext>
                </a:extLst>
              </a:tr>
              <a:tr h="34698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K-means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0.035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4.791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776774"/>
                  </a:ext>
                </a:extLst>
              </a:tr>
              <a:tr h="34698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</a:t>
                      </a:r>
                      <a:endParaRPr lang="zh-CN" altLang="en-US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5.072</a:t>
                      </a:r>
                      <a:endParaRPr lang="zh-CN" altLang="en-US" sz="1400" u="non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9808157"/>
                  </a:ext>
                </a:extLst>
              </a:tr>
            </a:tbl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2B3996C6-22C7-1E32-8C9D-8D5423901A89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—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定量分析与可视化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50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D4A3B8-7B6C-63F3-5B80-EF2CADE9266B}"/>
              </a:ext>
            </a:extLst>
          </p:cNvPr>
          <p:cNvSpPr txBox="1">
            <a:spLocks/>
          </p:cNvSpPr>
          <p:nvPr/>
        </p:nvSpPr>
        <p:spPr>
          <a:xfrm>
            <a:off x="442438" y="3256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— 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定性分析</a:t>
            </a:r>
            <a:endParaRPr lang="en-US" altLang="zh-CN" sz="2200" b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34F281-696A-B821-FF7F-CC3E8CAA55A9}"/>
              </a:ext>
            </a:extLst>
          </p:cNvPr>
          <p:cNvGrpSpPr/>
          <p:nvPr/>
        </p:nvGrpSpPr>
        <p:grpSpPr>
          <a:xfrm>
            <a:off x="783913" y="1035187"/>
            <a:ext cx="7416628" cy="1102546"/>
            <a:chOff x="783914" y="957815"/>
            <a:chExt cx="7416628" cy="110254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BD62E1A-925C-1E6E-2718-B7E00B98BDB1}"/>
                </a:ext>
              </a:extLst>
            </p:cNvPr>
            <p:cNvSpPr txBox="1"/>
            <p:nvPr/>
          </p:nvSpPr>
          <p:spPr>
            <a:xfrm>
              <a:off x="783914" y="957815"/>
              <a:ext cx="7416628" cy="11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/>
                <a:t>      为了评估聚类效果，我们采用了语言模型（</a:t>
              </a:r>
              <a:r>
                <a:rPr lang="en-US" altLang="zh-CN" sz="1600"/>
                <a:t>LLM</a:t>
              </a:r>
              <a:r>
                <a:rPr lang="zh-CN" altLang="en-US" sz="1600"/>
                <a:t>）进行深入分析。具体而言，在每个独立聚类中，我们从随机选取的样本集合出发，精心构建适宜的提示语（</a:t>
              </a:r>
              <a:r>
                <a:rPr lang="en-US" altLang="zh-CN" sz="1600"/>
                <a:t>prompt</a:t>
              </a:r>
              <a:r>
                <a:rPr lang="zh-CN" altLang="en-US" sz="1600"/>
                <a:t>），并借助     </a:t>
              </a:r>
              <a:r>
                <a:rPr lang="en-US" altLang="zh-CN" sz="1600">
                  <a:solidFill>
                    <a:srgbClr val="1F913A"/>
                  </a:solidFill>
                </a:rPr>
                <a:t>GPT-4 </a:t>
              </a:r>
              <a:r>
                <a:rPr lang="zh-CN" altLang="en-US" sz="1600"/>
                <a:t>和     </a:t>
              </a:r>
              <a:r>
                <a:rPr lang="en-US" altLang="zh-CN" sz="1600">
                  <a:solidFill>
                    <a:srgbClr val="7030A0"/>
                  </a:solidFill>
                </a:rPr>
                <a:t>Gemini Pro </a:t>
              </a:r>
              <a:r>
                <a:rPr lang="zh-CN" altLang="en-US" sz="1600"/>
                <a:t>的分析能力，探究各文本样本间的相互关联性。</a:t>
              </a:r>
            </a:p>
          </p:txBody>
        </p:sp>
        <p:pic>
          <p:nvPicPr>
            <p:cNvPr id="2050" name="Picture 2" descr="upload.wikimedia.org/wikipedia/commons/thumb/0/04/...">
              <a:extLst>
                <a:ext uri="{FF2B5EF4-FFF2-40B4-BE49-F238E27FC236}">
                  <a16:creationId xmlns:a16="http://schemas.microsoft.com/office/drawing/2014/main" id="{61AC777C-6966-FA72-3B88-9888F84B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939" y="1511760"/>
              <a:ext cx="249373" cy="24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The History Behind the Google Logo I Express Writers">
              <a:extLst>
                <a:ext uri="{FF2B5EF4-FFF2-40B4-BE49-F238E27FC236}">
                  <a16:creationId xmlns:a16="http://schemas.microsoft.com/office/drawing/2014/main" id="{DFB640AD-682E-AFE9-0607-EE7583B0F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400" y="1509088"/>
              <a:ext cx="248400" cy="24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324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626C2A8-B613-21E7-76E3-B44701F6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17" y="734850"/>
            <a:ext cx="6752493" cy="18060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700C05-16E9-E4B4-683E-81BC8A7AC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t="6749" r="2273" b="11954"/>
          <a:stretch/>
        </p:blipFill>
        <p:spPr>
          <a:xfrm>
            <a:off x="853917" y="2489981"/>
            <a:ext cx="7502291" cy="1869431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6A79832-03B7-516B-5124-42904855859B}"/>
              </a:ext>
            </a:extLst>
          </p:cNvPr>
          <p:cNvCxnSpPr>
            <a:cxnSpLocks/>
          </p:cNvCxnSpPr>
          <p:nvPr/>
        </p:nvCxnSpPr>
        <p:spPr>
          <a:xfrm>
            <a:off x="1477107" y="1547446"/>
            <a:ext cx="1533379" cy="0"/>
          </a:xfrm>
          <a:prstGeom prst="line">
            <a:avLst/>
          </a:prstGeom>
          <a:ln w="19050">
            <a:solidFill>
              <a:srgbClr val="E69F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AA4839-D188-BCC1-460E-7997310D3528}"/>
              </a:ext>
            </a:extLst>
          </p:cNvPr>
          <p:cNvCxnSpPr>
            <a:cxnSpLocks/>
          </p:cNvCxnSpPr>
          <p:nvPr/>
        </p:nvCxnSpPr>
        <p:spPr>
          <a:xfrm>
            <a:off x="3418449" y="3242603"/>
            <a:ext cx="2159391" cy="0"/>
          </a:xfrm>
          <a:prstGeom prst="line">
            <a:avLst/>
          </a:prstGeom>
          <a:ln w="19050">
            <a:solidFill>
              <a:srgbClr val="E69F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6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12702" y="286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242424"/>
                </a:solidFill>
                <a:effectLst/>
                <a:latin typeface="+mj-lt"/>
              </a:rPr>
              <a:t>Text clustering</a:t>
            </a:r>
            <a:endParaRPr>
              <a:latin typeface="+mj-lt"/>
            </a:endParaRPr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1"/>
          </p:nvPr>
        </p:nvSpPr>
        <p:spPr>
          <a:xfrm>
            <a:off x="949996" y="1084817"/>
            <a:ext cx="7082666" cy="100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    文本聚类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(text clustering)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是将内容相似的文本进行分组聚类的过程。通过文本聚类，我们可以挖掘出隐含在文本语料库中的模式和趋势，广泛用于文本挖掘和信息检索领域。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989586" y="2938262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4" name="Google Shape;404;p33"/>
          <p:cNvCxnSpPr>
            <a:cxnSpLocks/>
            <a:stCxn id="403" idx="6"/>
          </p:cNvCxnSpPr>
          <p:nvPr/>
        </p:nvCxnSpPr>
        <p:spPr>
          <a:xfrm>
            <a:off x="1412286" y="3149612"/>
            <a:ext cx="62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3074" name="Picture 2" descr="Documents clustering – Text Mining with R – DataMathStat">
            <a:extLst>
              <a:ext uri="{FF2B5EF4-FFF2-40B4-BE49-F238E27FC236}">
                <a16:creationId xmlns:a16="http://schemas.microsoft.com/office/drawing/2014/main" id="{0AFE7099-D0D1-EDE8-D178-A56307F6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82" y="2087249"/>
            <a:ext cx="4953332" cy="25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xfrm>
            <a:off x="2262900" y="1789646"/>
            <a:ext cx="4618200" cy="9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12702" y="286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242424"/>
                </a:solidFill>
                <a:effectLst/>
                <a:latin typeface="+mj-lt"/>
              </a:rPr>
              <a:t>Dataset</a:t>
            </a:r>
            <a:endParaRPr>
              <a:latin typeface="+mj-lt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828588" y="2938263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4" name="Google Shape;404;p33"/>
          <p:cNvCxnSpPr>
            <a:cxnSpLocks/>
            <a:stCxn id="403" idx="6"/>
          </p:cNvCxnSpPr>
          <p:nvPr/>
        </p:nvCxnSpPr>
        <p:spPr>
          <a:xfrm>
            <a:off x="1251288" y="3149613"/>
            <a:ext cx="62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1771FA8-1728-E758-180A-D9F6AD3BFCC7}"/>
              </a:ext>
            </a:extLst>
          </p:cNvPr>
          <p:cNvSpPr txBox="1"/>
          <p:nvPr/>
        </p:nvSpPr>
        <p:spPr>
          <a:xfrm>
            <a:off x="828588" y="989150"/>
            <a:ext cx="7475407" cy="11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rPr>
              <a:t>       实验使用的数据集来自于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AG’s corpus of news articles*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，包含从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2000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多个新闻来源收集的超过</a:t>
            </a:r>
            <a:r>
              <a:rPr lang="en-US" altLang="zh-CN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100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万篇新闻文章。该数据集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广泛</a:t>
            </a:r>
            <a:r>
              <a:rPr lang="zh-CN" altLang="en-US" sz="1600">
                <a:solidFill>
                  <a:srgbClr val="000000"/>
                </a:solidFill>
                <a:effectLst/>
                <a:latin typeface="+mn-lt"/>
                <a:ea typeface="Microsoft YaHei" panose="020B0503020204020204" pitchFamily="34" charset="-122"/>
              </a:rPr>
              <a:t>用于数据挖掘、信息检索等。</a:t>
            </a:r>
            <a:endParaRPr lang="en-US" altLang="zh-CN" sz="1600">
              <a:solidFill>
                <a:srgbClr val="000000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>
                <a:latin typeface="+mn-lt"/>
                <a:ea typeface="Microsoft YaHei" panose="020B0503020204020204" pitchFamily="34" charset="-122"/>
              </a:rPr>
              <a:t>       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为了进行探索性聚类实验，我们随机挑选了</a:t>
            </a:r>
            <a:r>
              <a:rPr lang="en-US" altLang="zh-CN" sz="1600">
                <a:latin typeface="+mn-lt"/>
                <a:ea typeface="Microsoft YaHei" panose="020B0503020204020204" pitchFamily="34" charset="-122"/>
              </a:rPr>
              <a:t>10K</a:t>
            </a:r>
            <a:r>
              <a:rPr lang="zh-CN" altLang="en-US" sz="1600">
                <a:latin typeface="+mn-lt"/>
                <a:ea typeface="Microsoft YaHei" panose="020B0503020204020204" pitchFamily="34" charset="-122"/>
              </a:rPr>
              <a:t>个样本，并去除了新闻的标题和类别标签，仅保留新闻内容作为聚类依据。</a:t>
            </a:r>
            <a:endParaRPr lang="en-US" altLang="zh-CN" sz="1600">
              <a:solidFill>
                <a:srgbClr val="000000"/>
              </a:solidFill>
              <a:effectLst/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5A2745-E8BC-5DF1-3FBD-25AE67A5B9B9}"/>
              </a:ext>
            </a:extLst>
          </p:cNvPr>
          <p:cNvSpPr txBox="1"/>
          <p:nvPr/>
        </p:nvSpPr>
        <p:spPr>
          <a:xfrm>
            <a:off x="828588" y="4417630"/>
            <a:ext cx="747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A. Gulli. The anatomy of a news search engine. In Proceedings of 14th International World Wide Web Conference, pages 880–881, Chiba, Japan, 2005.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C002FD-E059-BB21-6714-41876BD0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47" y="2291865"/>
            <a:ext cx="4834328" cy="1925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70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5F08-1AD1-839D-2A0B-D13EE4F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4" y="354021"/>
            <a:ext cx="7704000" cy="572700"/>
          </a:xfrm>
        </p:spPr>
        <p:txBody>
          <a:bodyPr/>
          <a:lstStyle/>
          <a:p>
            <a:pPr algn="l"/>
            <a:r>
              <a:rPr lang="en-US" altLang="zh-CN" sz="3200" b="0" i="0">
                <a:solidFill>
                  <a:srgbClr val="242424"/>
                </a:solidFill>
                <a:effectLst/>
                <a:latin typeface="+mj-lt"/>
              </a:rPr>
              <a:t>The clustering process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4CFDC-7B1B-6632-ADA9-3B81C263FD58}"/>
              </a:ext>
            </a:extLst>
          </p:cNvPr>
          <p:cNvSpPr/>
          <p:nvPr/>
        </p:nvSpPr>
        <p:spPr>
          <a:xfrm>
            <a:off x="1064302" y="1539324"/>
            <a:ext cx="1731364" cy="1731364"/>
          </a:xfrm>
          <a:prstGeom prst="ellipse">
            <a:avLst/>
          </a:prstGeom>
          <a:solidFill>
            <a:srgbClr val="F27D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Feature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selection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3182C-F638-A2A2-2CBC-7D5C478AC712}"/>
              </a:ext>
            </a:extLst>
          </p:cNvPr>
          <p:cNvSpPr/>
          <p:nvPr/>
        </p:nvSpPr>
        <p:spPr>
          <a:xfrm>
            <a:off x="357491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accent1"/>
                </a:solidFill>
              </a:rPr>
              <a:t>Clustering</a:t>
            </a:r>
          </a:p>
          <a:p>
            <a:pPr algn="ctr"/>
            <a:r>
              <a:rPr lang="en-US" altLang="zh-CN" sz="1800">
                <a:solidFill>
                  <a:schemeClr val="accent1"/>
                </a:solidFill>
              </a:rPr>
              <a:t>algorithm</a:t>
            </a:r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779793-725D-B4A6-C1D8-CFAA5125F63B}"/>
              </a:ext>
            </a:extLst>
          </p:cNvPr>
          <p:cNvSpPr/>
          <p:nvPr/>
        </p:nvSpPr>
        <p:spPr>
          <a:xfrm>
            <a:off x="6175461" y="1539324"/>
            <a:ext cx="1731364" cy="1731364"/>
          </a:xfrm>
          <a:prstGeom prst="ellipse">
            <a:avLst/>
          </a:prstGeom>
          <a:solidFill>
            <a:srgbClr val="FEA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>
                <a:solidFill>
                  <a:schemeClr val="accent1"/>
                </a:solidFill>
              </a:rPr>
              <a:t>Evaluation</a:t>
            </a:r>
            <a:endParaRPr lang="zh-CN" altLang="en-US" sz="1700">
              <a:solidFill>
                <a:schemeClr val="accent1"/>
              </a:solidFill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4C8A077-0EB2-E47F-0757-CF246EEB9FA6}"/>
              </a:ext>
            </a:extLst>
          </p:cNvPr>
          <p:cNvSpPr/>
          <p:nvPr/>
        </p:nvSpPr>
        <p:spPr>
          <a:xfrm rot="5400000">
            <a:off x="3031639" y="2298201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947859C-7028-C7E0-1D8C-279B4317C598}"/>
              </a:ext>
            </a:extLst>
          </p:cNvPr>
          <p:cNvSpPr/>
          <p:nvPr/>
        </p:nvSpPr>
        <p:spPr>
          <a:xfrm rot="5400000">
            <a:off x="5632191" y="2298202"/>
            <a:ext cx="307299" cy="213610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7F0C-A3F3-F964-B3B5-282F460DF8DF}"/>
              </a:ext>
            </a:extLst>
          </p:cNvPr>
          <p:cNvSpPr txBox="1"/>
          <p:nvPr/>
        </p:nvSpPr>
        <p:spPr>
          <a:xfrm>
            <a:off x="1064302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features will we look at?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9F87B-41E9-1317-0D39-0E294295C955}"/>
              </a:ext>
            </a:extLst>
          </p:cNvPr>
          <p:cNvSpPr txBox="1"/>
          <p:nvPr/>
        </p:nvSpPr>
        <p:spPr>
          <a:xfrm>
            <a:off x="3574911" y="3432746"/>
            <a:ext cx="1731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Which method and which result do we want?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6C9C7D-8506-C4B0-408D-91942B2DBE3D}"/>
              </a:ext>
            </a:extLst>
          </p:cNvPr>
          <p:cNvSpPr txBox="1"/>
          <p:nvPr/>
        </p:nvSpPr>
        <p:spPr>
          <a:xfrm>
            <a:off x="6175461" y="3432746"/>
            <a:ext cx="173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90000"/>
                    <a:lumOff val="10000"/>
                  </a:schemeClr>
                </a:solidFill>
                <a:latin typeface="Aptos Narrow" panose="020B0004020202020204" pitchFamily="34" charset="0"/>
              </a:rPr>
              <a:t>How useful are the obtained results? </a:t>
            </a:r>
            <a:endParaRPr lang="zh-CN" altLang="en-US">
              <a:solidFill>
                <a:schemeClr val="tx1">
                  <a:lumMod val="90000"/>
                  <a:lumOff val="1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9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EF73196-5647-089D-C44A-7E00EAFDD5F8}"/>
              </a:ext>
            </a:extLst>
          </p:cNvPr>
          <p:cNvSpPr txBox="1">
            <a:spLocks/>
          </p:cNvSpPr>
          <p:nvPr/>
        </p:nvSpPr>
        <p:spPr>
          <a:xfrm>
            <a:off x="472419" y="265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b="0">
                <a:latin typeface="+mj-lt"/>
              </a:rPr>
              <a:t>Feature Selection</a:t>
            </a:r>
            <a:endParaRPr lang="en-US" altLang="zh-CN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120553-13EA-088E-CB4E-D061FA905118}"/>
              </a:ext>
            </a:extLst>
          </p:cNvPr>
          <p:cNvSpPr txBox="1"/>
          <p:nvPr/>
        </p:nvSpPr>
        <p:spPr>
          <a:xfrm>
            <a:off x="802087" y="1081108"/>
            <a:ext cx="7457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>
                <a:solidFill>
                  <a:schemeClr val="tx1"/>
                </a:solidFill>
                <a:effectLst/>
                <a:latin typeface="Söhne"/>
              </a:rPr>
              <a:t>特征提取：将离散的文本表示为结构化的特征向量</a:t>
            </a:r>
            <a:endParaRPr lang="en-US" altLang="zh-CN" sz="1600" b="0" i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76E49-BB8F-AD91-0A38-B0893D9EC533}"/>
              </a:ext>
            </a:extLst>
          </p:cNvPr>
          <p:cNvSpPr txBox="1"/>
          <p:nvPr/>
        </p:nvSpPr>
        <p:spPr>
          <a:xfrm>
            <a:off x="828678" y="2900704"/>
            <a:ext cx="7486643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（词频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逆文档频率）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Embeddings 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词嵌入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Document Embeddings 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Document Embeddings</a:t>
            </a:r>
            <a:r>
              <a:rPr lang="zh-CN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Transformer-based PLM</a:t>
            </a:r>
            <a:endParaRPr lang="zh-CN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E29523-8760-A92F-64D6-7D680620257F}"/>
              </a:ext>
            </a:extLst>
          </p:cNvPr>
          <p:cNvSpPr txBox="1"/>
          <p:nvPr/>
        </p:nvSpPr>
        <p:spPr>
          <a:xfrm>
            <a:off x="802087" y="2181780"/>
            <a:ext cx="7817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Söhne"/>
              </a:rPr>
              <a:t>我们考虑了以下四种流行的特征提取算法，并使用另外一个类似的有标签的新闻数据集（</a:t>
            </a:r>
            <a:r>
              <a:rPr lang="en-US" altLang="zh-CN" sz="1600">
                <a:solidFill>
                  <a:schemeClr val="tx1"/>
                </a:solidFill>
                <a:latin typeface="Söhne"/>
              </a:rPr>
              <a:t>20 Newsgroups</a:t>
            </a:r>
            <a:r>
              <a:rPr lang="zh-CN" altLang="en-US" sz="1600">
                <a:solidFill>
                  <a:schemeClr val="tx1"/>
                </a:solidFill>
                <a:latin typeface="Söhne"/>
              </a:rPr>
              <a:t>）来对不同的方法进行有监督评价，从而选择最佳算法。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4D77AB-2A61-B79D-AC74-694EDBB8204F}"/>
              </a:ext>
            </a:extLst>
          </p:cNvPr>
          <p:cNvSpPr txBox="1"/>
          <p:nvPr/>
        </p:nvSpPr>
        <p:spPr>
          <a:xfrm>
            <a:off x="1154242" y="1631460"/>
            <a:ext cx="155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Text Text … Text</a:t>
            </a:r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BAAEAD67-6BD1-2002-37E7-901D6C5823E2}"/>
              </a:ext>
            </a:extLst>
          </p:cNvPr>
          <p:cNvSpPr/>
          <p:nvPr/>
        </p:nvSpPr>
        <p:spPr>
          <a:xfrm>
            <a:off x="2953062" y="1695551"/>
            <a:ext cx="517161" cy="210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DB6B4D9-1342-C5EE-4EBC-AD187E159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06840"/>
              </p:ext>
            </p:extLst>
          </p:nvPr>
        </p:nvGraphicFramePr>
        <p:xfrm>
          <a:off x="3717561" y="1615301"/>
          <a:ext cx="2299746" cy="370840"/>
        </p:xfrm>
        <a:graphic>
          <a:graphicData uri="http://schemas.openxmlformats.org/drawingml/2006/table">
            <a:tbl>
              <a:tblPr firstRow="1" bandRow="1">
                <a:tableStyleId>{63B6FBAC-92EB-4E8F-BB13-5176D7029258}</a:tableStyleId>
              </a:tblPr>
              <a:tblGrid>
                <a:gridCol w="383291">
                  <a:extLst>
                    <a:ext uri="{9D8B030D-6E8A-4147-A177-3AD203B41FA5}">
                      <a16:colId xmlns:a16="http://schemas.microsoft.com/office/drawing/2014/main" val="536038348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622770806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294620381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2988282852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1984211286"/>
                    </a:ext>
                  </a:extLst>
                </a:gridCol>
                <a:gridCol w="383291">
                  <a:extLst>
                    <a:ext uri="{9D8B030D-6E8A-4147-A177-3AD203B41FA5}">
                      <a16:colId xmlns:a16="http://schemas.microsoft.com/office/drawing/2014/main" val="151301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253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07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A64EF78-424D-E961-3F3D-37675273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r="17835"/>
          <a:stretch/>
        </p:blipFill>
        <p:spPr bwMode="auto">
          <a:xfrm>
            <a:off x="3486049" y="911734"/>
            <a:ext cx="472068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72419" y="265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3200" b="0">
                <a:latin typeface="+mj-lt"/>
              </a:rPr>
              <a:t>TF-IDF</a:t>
            </a:r>
            <a:endParaRPr lang="en-US" altLang="zh-CN" sz="3200" b="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F2D33D-3AFE-6092-7EC0-F46D60311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r="32047"/>
          <a:stretch/>
        </p:blipFill>
        <p:spPr bwMode="auto">
          <a:xfrm>
            <a:off x="387457" y="1519662"/>
            <a:ext cx="2873224" cy="8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739CA3-9613-497C-C981-C37CDC9AF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r="16086"/>
          <a:stretch/>
        </p:blipFill>
        <p:spPr bwMode="auto">
          <a:xfrm>
            <a:off x="3486049" y="1739734"/>
            <a:ext cx="5109548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80A9B7E3-D7DD-D32B-F5BB-5DDF854DE445}"/>
              </a:ext>
            </a:extLst>
          </p:cNvPr>
          <p:cNvSpPr/>
          <p:nvPr/>
        </p:nvSpPr>
        <p:spPr>
          <a:xfrm>
            <a:off x="3241629" y="1154673"/>
            <a:ext cx="131736" cy="11701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93EB77E-6DCF-C31D-B2BB-E2B7D166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8116" r="12585" b="4418"/>
          <a:stretch/>
        </p:blipFill>
        <p:spPr bwMode="auto">
          <a:xfrm>
            <a:off x="4787406" y="2746959"/>
            <a:ext cx="3411576" cy="191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5C141F-CFB2-E6F3-1B29-8F7646108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r="7602"/>
          <a:stretch/>
        </p:blipFill>
        <p:spPr bwMode="auto">
          <a:xfrm>
            <a:off x="604155" y="2827193"/>
            <a:ext cx="3744692" cy="18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6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20599710-4885-1289-91F3-93F713C8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6" y="1472090"/>
            <a:ext cx="7863957" cy="30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800" b="0">
                <a:latin typeface="+mj-lt"/>
              </a:rPr>
              <a:t>Word Embedding (Glove*)</a:t>
            </a:r>
            <a:endParaRPr lang="en-US" altLang="zh-CN" sz="28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EFB051-5E3E-1B33-FF06-28227F2606E1}"/>
              </a:ext>
            </a:extLst>
          </p:cNvPr>
          <p:cNvSpPr txBox="1"/>
          <p:nvPr/>
        </p:nvSpPr>
        <p:spPr>
          <a:xfrm>
            <a:off x="811341" y="1005957"/>
            <a:ext cx="6676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  <a:effectLst/>
                <a:latin typeface="+mn-lt"/>
              </a:rPr>
              <a:t>A distributed representation (</a:t>
            </a:r>
            <a:r>
              <a:rPr lang="zh-CN" altLang="en-US" b="0" i="0">
                <a:solidFill>
                  <a:schemeClr val="tx1"/>
                </a:solidFill>
                <a:effectLst/>
                <a:latin typeface="+mn-lt"/>
              </a:rPr>
              <a:t>每一个</a:t>
            </a:r>
            <a:r>
              <a:rPr lang="en-US" altLang="zh-CN" b="0" i="0">
                <a:solidFill>
                  <a:schemeClr val="tx1"/>
                </a:solidFill>
                <a:effectLst/>
                <a:latin typeface="+mn-lt"/>
              </a:rPr>
              <a:t>token</a:t>
            </a:r>
            <a:r>
              <a:rPr lang="zh-CN" altLang="en-US" b="0" i="0">
                <a:solidFill>
                  <a:schemeClr val="tx1"/>
                </a:solidFill>
                <a:effectLst/>
                <a:latin typeface="+mn-lt"/>
              </a:rPr>
              <a:t>由一个连续的高维向量表示</a:t>
            </a:r>
            <a:r>
              <a:rPr lang="en-US" altLang="zh-CN" sz="1600" b="0" i="0">
                <a:solidFill>
                  <a:schemeClr val="tx1"/>
                </a:solidFill>
                <a:effectLst/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+mn-lt"/>
              </a:rPr>
              <a:t>Words with similar meaning to have a similar representation</a:t>
            </a:r>
            <a:endParaRPr lang="zh-CN" altLang="en-US" sz="1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44E3C9-CEEF-141D-30C6-73154D00AA73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Pennington J, Socher R, Manning C D. Glove: Global vectors for word representation[C]//Proceedings of the 2014 conference on empirical methods in natural language processing (EMNLP). 2014: 1532-1543.</a:t>
            </a:r>
          </a:p>
        </p:txBody>
      </p:sp>
    </p:spTree>
    <p:extLst>
      <p:ext uri="{BB962C8B-B14F-4D97-AF65-F5344CB8AC3E}">
        <p14:creationId xmlns:p14="http://schemas.microsoft.com/office/powerpoint/2010/main" val="70150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Document Embeddings (Doc2Vec*)</a:t>
            </a:r>
            <a:endParaRPr lang="en-US" altLang="zh-CN" sz="2400" b="0">
              <a:solidFill>
                <a:srgbClr val="242424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EFB051-5E3E-1B33-FF06-28227F2606E1}"/>
              </a:ext>
            </a:extLst>
          </p:cNvPr>
          <p:cNvSpPr txBox="1"/>
          <p:nvPr/>
        </p:nvSpPr>
        <p:spPr>
          <a:xfrm>
            <a:off x="1019306" y="1090351"/>
            <a:ext cx="311608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+mn-lt"/>
              </a:rPr>
              <a:t>embeddings for individual words</a:t>
            </a:r>
            <a:endParaRPr lang="zh-CN" altLang="en-US" sz="16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6602BA-E874-6DE4-A04F-F12F0C63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9" y="1777160"/>
            <a:ext cx="4670702" cy="259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F49B17-CE73-9AB1-0F76-B1BCEB7D89CC}"/>
              </a:ext>
            </a:extLst>
          </p:cNvPr>
          <p:cNvSpPr txBox="1"/>
          <p:nvPr/>
        </p:nvSpPr>
        <p:spPr>
          <a:xfrm>
            <a:off x="4669412" y="1090351"/>
            <a:ext cx="337281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+mn-lt"/>
              </a:rPr>
              <a:t>embeddings for entire documents</a:t>
            </a:r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27FE0EB-7F31-8333-EA60-C49FDBB830C2}"/>
              </a:ext>
            </a:extLst>
          </p:cNvPr>
          <p:cNvSpPr/>
          <p:nvPr/>
        </p:nvSpPr>
        <p:spPr>
          <a:xfrm>
            <a:off x="4233760" y="1158596"/>
            <a:ext cx="337279" cy="202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77661A-FA2E-4917-713F-5766541B3820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Le, Quoc, and Tomas Mikolov. "Distributed representations of sentences and documents." International conference on machine learning. PMLR, 2014.</a:t>
            </a:r>
          </a:p>
        </p:txBody>
      </p:sp>
    </p:spTree>
    <p:extLst>
      <p:ext uri="{BB962C8B-B14F-4D97-AF65-F5344CB8AC3E}">
        <p14:creationId xmlns:p14="http://schemas.microsoft.com/office/powerpoint/2010/main" val="50147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60E13B8-C235-7689-C5DC-61E8E38779B4}"/>
              </a:ext>
            </a:extLst>
          </p:cNvPr>
          <p:cNvSpPr txBox="1">
            <a:spLocks/>
          </p:cNvSpPr>
          <p:nvPr/>
        </p:nvSpPr>
        <p:spPr>
          <a:xfrm>
            <a:off x="464670" y="3663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CN" sz="2400" b="0">
                <a:latin typeface="+mj-lt"/>
              </a:rPr>
              <a:t>Pretrained Language Models</a:t>
            </a:r>
            <a:endParaRPr lang="en-US" altLang="zh-CN" sz="2400" b="0">
              <a:solidFill>
                <a:srgbClr val="242424"/>
              </a:solidFill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FF4A49-0F7F-400C-473E-5BF70668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5"/>
          <a:stretch/>
        </p:blipFill>
        <p:spPr>
          <a:xfrm>
            <a:off x="899917" y="1514006"/>
            <a:ext cx="3438587" cy="27554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98E7558-804A-ACBC-A64A-D1D22C167B5D}"/>
              </a:ext>
            </a:extLst>
          </p:cNvPr>
          <p:cNvSpPr/>
          <p:nvPr/>
        </p:nvSpPr>
        <p:spPr>
          <a:xfrm>
            <a:off x="899917" y="1154243"/>
            <a:ext cx="834124" cy="292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pooling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E70D7D-43C6-1016-7AF9-40752183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70" y="1514006"/>
            <a:ext cx="3438000" cy="27382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4593D0-1666-87E4-6F05-4C6B51692230}"/>
              </a:ext>
            </a:extLst>
          </p:cNvPr>
          <p:cNvSpPr/>
          <p:nvPr/>
        </p:nvSpPr>
        <p:spPr>
          <a:xfrm>
            <a:off x="5182106" y="1154243"/>
            <a:ext cx="2821989" cy="292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pooling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7D01C1-8710-99EF-F69D-D5BD701CD3C5}"/>
              </a:ext>
            </a:extLst>
          </p:cNvPr>
          <p:cNvSpPr txBox="1"/>
          <p:nvPr/>
        </p:nvSpPr>
        <p:spPr>
          <a:xfrm>
            <a:off x="464671" y="4440240"/>
            <a:ext cx="77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Reimers N, Gurevych I. Sentence-bert: Sentence embeddings using siamese bert-networks[J]. arXiv preprint arXiv:1908.10084, 2019.</a:t>
            </a:r>
          </a:p>
        </p:txBody>
      </p:sp>
    </p:spTree>
    <p:extLst>
      <p:ext uri="{BB962C8B-B14F-4D97-AF65-F5344CB8AC3E}">
        <p14:creationId xmlns:p14="http://schemas.microsoft.com/office/powerpoint/2010/main" val="1475054082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892</Words>
  <Application>Microsoft Office PowerPoint</Application>
  <PresentationFormat>全屏显示(16:9)</PresentationFormat>
  <Paragraphs>130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Syne</vt:lpstr>
      <vt:lpstr>微软雅黑</vt:lpstr>
      <vt:lpstr>Cooper Black</vt:lpstr>
      <vt:lpstr>微软雅黑 Light</vt:lpstr>
      <vt:lpstr>Poppins</vt:lpstr>
      <vt:lpstr>Arial</vt:lpstr>
      <vt:lpstr>Anaheim</vt:lpstr>
      <vt:lpstr>黑体</vt:lpstr>
      <vt:lpstr>Times New Roman</vt:lpstr>
      <vt:lpstr>Wingdings</vt:lpstr>
      <vt:lpstr>Aptos Narrow</vt:lpstr>
      <vt:lpstr>Poppins SemiBold</vt:lpstr>
      <vt:lpstr>Söhne</vt:lpstr>
      <vt:lpstr>Intro to Iteration by Slidesgo</vt:lpstr>
      <vt:lpstr>基于机器学习的 文本聚类实验</vt:lpstr>
      <vt:lpstr>Text clustering</vt:lpstr>
      <vt:lpstr>Dataset</vt:lpstr>
      <vt:lpstr>The clustering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clustering process</vt:lpstr>
      <vt:lpstr>PowerPoint 演示文稿</vt:lpstr>
      <vt:lpstr>PowerPoint 演示文稿</vt:lpstr>
      <vt:lpstr>The clustering process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基于机器学习的文本 聚类实验</dc:title>
  <cp:lastModifiedBy>Hari Seldon</cp:lastModifiedBy>
  <cp:revision>25</cp:revision>
  <dcterms:modified xsi:type="dcterms:W3CDTF">2023-12-17T03:24:44Z</dcterms:modified>
</cp:coreProperties>
</file>